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handoutMasterIdLst>
    <p:handoutMasterId r:id="rId33"/>
  </p:handoutMasterIdLst>
  <p:sldIdLst>
    <p:sldId id="301" r:id="rId2"/>
    <p:sldId id="302" r:id="rId3"/>
    <p:sldId id="303" r:id="rId4"/>
    <p:sldId id="304" r:id="rId5"/>
    <p:sldId id="307" r:id="rId6"/>
    <p:sldId id="308" r:id="rId7"/>
    <p:sldId id="313" r:id="rId8"/>
    <p:sldId id="315" r:id="rId9"/>
    <p:sldId id="314" r:id="rId10"/>
    <p:sldId id="311" r:id="rId11"/>
    <p:sldId id="317" r:id="rId12"/>
    <p:sldId id="312" r:id="rId13"/>
    <p:sldId id="316" r:id="rId14"/>
    <p:sldId id="319" r:id="rId15"/>
    <p:sldId id="320" r:id="rId16"/>
    <p:sldId id="318" r:id="rId17"/>
    <p:sldId id="321" r:id="rId18"/>
    <p:sldId id="322" r:id="rId19"/>
    <p:sldId id="323" r:id="rId20"/>
    <p:sldId id="310" r:id="rId21"/>
    <p:sldId id="324" r:id="rId22"/>
    <p:sldId id="326" r:id="rId23"/>
    <p:sldId id="325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SUAE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80" autoAdjust="0"/>
    <p:restoredTop sz="96381" autoAdjust="0"/>
  </p:normalViewPr>
  <p:slideViewPr>
    <p:cSldViewPr>
      <p:cViewPr varScale="1">
        <p:scale>
          <a:sx n="40" d="100"/>
          <a:sy n="40" d="100"/>
        </p:scale>
        <p:origin x="-126" y="-154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5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32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87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0" y="274645"/>
            <a:ext cx="18516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0" y="274645"/>
            <a:ext cx="5509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7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7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0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600206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6600" y="1600206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3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86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86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6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3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11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7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11" y="1435103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4/22/2014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8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6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7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4/22/2014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7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7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2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1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2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28.xml"/><Relationship Id="rId5" Type="http://schemas.openxmlformats.org/officeDocument/2006/relationships/slide" Target="slide21.xml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8153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905000"/>
            <a:ext cx="10058400" cy="44583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86200" y="3549417"/>
            <a:ext cx="4191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549417"/>
            <a:ext cx="647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96800" y="6324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Owner)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18547" y="381000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63200" y="3248292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</a:t>
            </a:r>
          </a:p>
          <a:p>
            <a:pPr algn="ctr"/>
            <a:r>
              <a:rPr lang="en-US" sz="3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  <a:endParaRPr lang="en-US" sz="36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1" name="Picture 20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3734889" cy="2033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00200"/>
            <a:ext cx="2458092" cy="390525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69" y="3867507"/>
            <a:ext cx="3179131" cy="282452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211290" y="5715000"/>
            <a:ext cx="297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Lab Roof: 14,000 SF</a:t>
            </a:r>
          </a:p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Office Roof: 10,000 SF</a:t>
            </a:r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cxnSp>
        <p:nvCxnSpPr>
          <p:cNvPr id="54" name="Straight Arrow Connector 53"/>
          <p:cNvCxnSpPr>
            <a:stCxn id="52" idx="0"/>
          </p:cNvCxnSpPr>
          <p:nvPr/>
        </p:nvCxnSpPr>
        <p:spPr>
          <a:xfrm flipV="1">
            <a:off x="8696646" y="5410200"/>
            <a:ext cx="0" cy="3048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553200" y="6324600"/>
            <a:ext cx="658090" cy="76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5410200" y="1752599"/>
            <a:ext cx="1600200" cy="914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419600" y="386349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74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1915774" y="22098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Original Project Schedule</a:t>
            </a:r>
            <a:endParaRPr lang="en-US" sz="20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0972800" y="2667041"/>
            <a:ext cx="6505574" cy="1754858"/>
            <a:chOff x="0" y="0"/>
            <a:chExt cx="5943600" cy="117568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962025"/>
            </a:xfrm>
            <a:prstGeom prst="rect">
              <a:avLst/>
            </a:prstGeom>
          </p:spPr>
        </p:pic>
        <p:sp>
          <p:nvSpPr>
            <p:cNvPr id="59" name="Text Box 2"/>
            <p:cNvSpPr txBox="1">
              <a:spLocks noChangeArrowheads="1"/>
            </p:cNvSpPr>
            <p:nvPr/>
          </p:nvSpPr>
          <p:spPr bwMode="auto">
            <a:xfrm>
              <a:off x="26106" y="971550"/>
              <a:ext cx="5917493" cy="20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Lab </a:t>
              </a:r>
              <a:r>
                <a:rPr lang="en-US" sz="1100" i="1" dirty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Roof </a:t>
              </a:r>
              <a:r>
                <a:rPr lang="en-US" sz="12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Activities – Total Duration: 61 days </a:t>
              </a:r>
              <a:endParaRPr lang="en-US" sz="11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972800" y="4666596"/>
            <a:ext cx="6505574" cy="1584740"/>
            <a:chOff x="0" y="0"/>
            <a:chExt cx="5943600" cy="100234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809625"/>
            </a:xfrm>
            <a:prstGeom prst="rect">
              <a:avLst/>
            </a:prstGeom>
          </p:spPr>
        </p:pic>
        <p:sp>
          <p:nvSpPr>
            <p:cNvPr id="62" name="Text Box 2"/>
            <p:cNvSpPr txBox="1">
              <a:spLocks noChangeArrowheads="1"/>
            </p:cNvSpPr>
            <p:nvPr/>
          </p:nvSpPr>
          <p:spPr bwMode="auto">
            <a:xfrm>
              <a:off x="26106" y="809625"/>
              <a:ext cx="5917493" cy="19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Office </a:t>
              </a:r>
              <a:r>
                <a:rPr lang="en-US" sz="1200" i="1" dirty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Roof </a:t>
              </a:r>
              <a:r>
                <a:rPr lang="en-US" sz="12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Activities – Total Duration: 30 days</a:t>
              </a:r>
              <a:endParaRPr lang="en-US" sz="12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3734889" cy="203358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00200"/>
            <a:ext cx="2458092" cy="39052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69" y="3867507"/>
            <a:ext cx="3179131" cy="282452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7211290" y="5715000"/>
            <a:ext cx="297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Lab Roof: 14,000 SF</a:t>
            </a:r>
          </a:p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Office Roof: 10,000 SF</a:t>
            </a:r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cxnSp>
        <p:nvCxnSpPr>
          <p:cNvPr id="67" name="Straight Arrow Connector 66"/>
          <p:cNvCxnSpPr>
            <a:stCxn id="66" idx="0"/>
          </p:cNvCxnSpPr>
          <p:nvPr/>
        </p:nvCxnSpPr>
        <p:spPr>
          <a:xfrm flipV="1">
            <a:off x="8696646" y="5410200"/>
            <a:ext cx="0" cy="3048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6553200" y="6324600"/>
            <a:ext cx="658090" cy="76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5410200" y="1752599"/>
            <a:ext cx="1600200" cy="914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419600" y="386349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53" name="TextBox 52"/>
          <p:cNvSpPr txBox="1"/>
          <p:nvPr/>
        </p:nvSpPr>
        <p:spPr>
          <a:xfrm>
            <a:off x="12449173" y="63446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Massaro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765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126200" y="1752599"/>
            <a:ext cx="776923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Problems: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Cold-Weather Constructability Difficult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Increased General Conditions Costs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Delayed Interior Work (Fireproofing, MEP Rough-Ins)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99" y="3907627"/>
            <a:ext cx="3425831" cy="256937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0" y="3905250"/>
            <a:ext cx="3429000" cy="25717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3734889" cy="20335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600200"/>
            <a:ext cx="2458092" cy="39052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69" y="3867507"/>
            <a:ext cx="3179131" cy="282452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11290" y="5715000"/>
            <a:ext cx="297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Lab Roof: 14,000 SF</a:t>
            </a:r>
          </a:p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Office Roof: 10,000 SF</a:t>
            </a:r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cxnSp>
        <p:nvCxnSpPr>
          <p:cNvPr id="44" name="Straight Arrow Connector 43"/>
          <p:cNvCxnSpPr>
            <a:stCxn id="43" idx="0"/>
          </p:cNvCxnSpPr>
          <p:nvPr/>
        </p:nvCxnSpPr>
        <p:spPr>
          <a:xfrm flipV="1">
            <a:off x="8696646" y="5410200"/>
            <a:ext cx="0" cy="3048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6553200" y="6324600"/>
            <a:ext cx="658090" cy="76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10200" y="1752599"/>
            <a:ext cx="1600200" cy="9144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1915774" y="22098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Original Project Schedule</a:t>
            </a:r>
            <a:endParaRPr lang="en-US" sz="20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0972800" y="2667041"/>
            <a:ext cx="6505574" cy="1754858"/>
            <a:chOff x="0" y="0"/>
            <a:chExt cx="5943600" cy="1175687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962025"/>
            </a:xfrm>
            <a:prstGeom prst="rect">
              <a:avLst/>
            </a:prstGeom>
          </p:spPr>
        </p:pic>
        <p:sp>
          <p:nvSpPr>
            <p:cNvPr id="50" name="Text Box 2"/>
            <p:cNvSpPr txBox="1">
              <a:spLocks noChangeArrowheads="1"/>
            </p:cNvSpPr>
            <p:nvPr/>
          </p:nvSpPr>
          <p:spPr bwMode="auto">
            <a:xfrm>
              <a:off x="26106" y="971550"/>
              <a:ext cx="5917493" cy="20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Lab </a:t>
              </a:r>
              <a:r>
                <a:rPr lang="en-US" sz="1100" i="1" dirty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Roof </a:t>
              </a:r>
              <a:r>
                <a:rPr lang="en-US" sz="12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Activities – Total Duration: 61 days </a:t>
              </a:r>
              <a:endParaRPr lang="en-US" sz="11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972800" y="4666596"/>
            <a:ext cx="6505574" cy="1584740"/>
            <a:chOff x="0" y="0"/>
            <a:chExt cx="5943600" cy="1002347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809625"/>
            </a:xfrm>
            <a:prstGeom prst="rect">
              <a:avLst/>
            </a:prstGeom>
          </p:spPr>
        </p:pic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26106" y="809625"/>
              <a:ext cx="5917493" cy="19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Office </a:t>
              </a:r>
              <a:r>
                <a:rPr lang="en-US" sz="1200" i="1" dirty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Roof </a:t>
              </a:r>
              <a:r>
                <a:rPr lang="en-US" sz="1200" i="1" dirty="0" smtClean="0">
                  <a:solidFill>
                    <a:schemeClr val="tx2"/>
                  </a:solidFill>
                  <a:effectLst/>
                  <a:latin typeface="Georgia" panose="02040502050405020303" pitchFamily="18" charset="0"/>
                  <a:ea typeface="Calibri"/>
                  <a:cs typeface="Times New Roman"/>
                </a:rPr>
                <a:t>Activities – Total Duration: 30 days</a:t>
              </a:r>
              <a:endParaRPr lang="en-US" sz="1200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endParaRPr>
            </a:p>
          </p:txBody>
        </p:sp>
      </p:grpSp>
      <p:pic>
        <p:nvPicPr>
          <p:cNvPr id="54" name="Picture 53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419600" y="386349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59" name="TextBox 58"/>
          <p:cNvSpPr txBox="1"/>
          <p:nvPr/>
        </p:nvSpPr>
        <p:spPr>
          <a:xfrm>
            <a:off x="23456899" y="6477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60" name="TextBox 59"/>
          <p:cNvSpPr txBox="1"/>
          <p:nvPr/>
        </p:nvSpPr>
        <p:spPr>
          <a:xfrm>
            <a:off x="19202400" y="6477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61" name="TextBox 60"/>
          <p:cNvSpPr txBox="1"/>
          <p:nvPr/>
        </p:nvSpPr>
        <p:spPr>
          <a:xfrm>
            <a:off x="12449173" y="634465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Massaro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12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524125"/>
            <a:ext cx="8943975" cy="31146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0" y="4800600"/>
            <a:ext cx="6248400" cy="1586319"/>
          </a:xfrm>
          <a:prstGeom prst="rect">
            <a:avLst/>
          </a:prstGeom>
        </p:spPr>
      </p:pic>
      <p:pic>
        <p:nvPicPr>
          <p:cNvPr id="2050" name="Picture 2" descr="http://farm4.static.flickr.com/3710/9196080754_12e1e501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0" y="1835567"/>
            <a:ext cx="4324350" cy="288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416968" y="2362200"/>
            <a:ext cx="571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Proposed Solution:</a:t>
            </a:r>
          </a:p>
          <a:p>
            <a:pPr algn="ctr"/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Firestone TPO </a:t>
            </a:r>
            <a:r>
              <a:rPr lang="en-US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InvisiWeld</a:t>
            </a:r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System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200" y="2123051"/>
            <a:ext cx="2447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715752" y="4417780"/>
            <a:ext cx="51174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Improved Cold-Weather Constructability</a:t>
            </a:r>
          </a:p>
          <a:p>
            <a:pPr algn="ctr"/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Meets Owner Approval &amp; Contractor Experience</a:t>
            </a:r>
          </a:p>
        </p:txBody>
      </p:sp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1201400" y="5756671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Firestone Building Products)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20535900" y="6427113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Firestone Building Products)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0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</p:txBody>
      </p:sp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626448"/>
              </p:ext>
            </p:extLst>
          </p:nvPr>
        </p:nvGraphicFramePr>
        <p:xfrm>
          <a:off x="3657600" y="2572745"/>
          <a:ext cx="6400797" cy="1163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7949"/>
                <a:gridCol w="657646"/>
                <a:gridCol w="767254"/>
                <a:gridCol w="657646"/>
                <a:gridCol w="657646"/>
                <a:gridCol w="657646"/>
                <a:gridCol w="759718"/>
                <a:gridCol w="657646"/>
                <a:gridCol w="657646"/>
              </a:tblGrid>
              <a:tr h="652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Area (SF)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4'x8' Board (SF)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 Boards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Avg. # of Plates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Plates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 Plates/Hr.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Hrs.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Days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437.5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2.55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0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Office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312.5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14.58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1.82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3657600" y="2282723"/>
            <a:ext cx="6400800" cy="28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err="1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InvisiWeld</a:t>
            </a: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Plate Weld Durations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050207"/>
              </p:ext>
            </p:extLst>
          </p:nvPr>
        </p:nvGraphicFramePr>
        <p:xfrm>
          <a:off x="4648200" y="4911416"/>
          <a:ext cx="4648200" cy="1413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485"/>
                <a:gridCol w="938438"/>
                <a:gridCol w="894449"/>
                <a:gridCol w="703828"/>
              </a:tblGrid>
              <a:tr h="609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Roof System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Lab Duration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Office Duration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Duration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7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Fully-Adhered TPO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7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InvisiWeld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7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Built-Up Roof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4648200" y="4680927"/>
            <a:ext cx="4648200" cy="28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Roof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System Duration Comparison</a:t>
            </a: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4629150" y="3844336"/>
            <a:ext cx="464820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Note: 300 plates/hr. based on Firestone literature</a:t>
            </a:r>
            <a:endParaRPr lang="en-US" sz="1200" b="1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005759" y="6427113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All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1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4390" r="2841" b="57120"/>
          <a:stretch/>
        </p:blipFill>
        <p:spPr>
          <a:xfrm>
            <a:off x="12725400" y="2800350"/>
            <a:ext cx="11037990" cy="2914650"/>
          </a:xfrm>
          <a:prstGeom prst="rect">
            <a:avLst/>
          </a:prstGeom>
        </p:spPr>
      </p:pic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06205"/>
              </p:ext>
            </p:extLst>
          </p:nvPr>
        </p:nvGraphicFramePr>
        <p:xfrm>
          <a:off x="3657600" y="2572745"/>
          <a:ext cx="6400797" cy="1163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7949"/>
                <a:gridCol w="657646"/>
                <a:gridCol w="767254"/>
                <a:gridCol w="657646"/>
                <a:gridCol w="657646"/>
                <a:gridCol w="657646"/>
                <a:gridCol w="759718"/>
                <a:gridCol w="657646"/>
                <a:gridCol w="657646"/>
              </a:tblGrid>
              <a:tr h="652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Area (SF)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4'x8' Board (SF)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 Boards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Avg. # of Plates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Plates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 Plates/Hr.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Hrs.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Days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Lab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437.5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20.42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2.55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00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Office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312.5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14.58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1.82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3657600" y="2282723"/>
            <a:ext cx="6400800" cy="28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err="1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InvisiWeld</a:t>
            </a: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Plate Weld Durations</a:t>
            </a:r>
          </a:p>
        </p:txBody>
      </p: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309546"/>
              </p:ext>
            </p:extLst>
          </p:nvPr>
        </p:nvGraphicFramePr>
        <p:xfrm>
          <a:off x="4648200" y="4911416"/>
          <a:ext cx="4648200" cy="1413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1485"/>
                <a:gridCol w="938438"/>
                <a:gridCol w="894449"/>
                <a:gridCol w="703828"/>
              </a:tblGrid>
              <a:tr h="609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Roof System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Lab Duration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Office Duration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Duration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7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Fully-Adhered TPO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30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7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InvisiWeld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7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Built-Up Roof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4648200" y="4680927"/>
            <a:ext cx="4648200" cy="28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Roof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System Duration Comparison</a:t>
            </a:r>
          </a:p>
        </p:txBody>
      </p:sp>
      <p:sp>
        <p:nvSpPr>
          <p:cNvPr id="61" name="Text Box 2"/>
          <p:cNvSpPr txBox="1">
            <a:spLocks noChangeArrowheads="1"/>
          </p:cNvSpPr>
          <p:nvPr/>
        </p:nvSpPr>
        <p:spPr bwMode="auto">
          <a:xfrm>
            <a:off x="15043995" y="2513348"/>
            <a:ext cx="6400800" cy="31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i="1" dirty="0" err="1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InvisiWeld</a:t>
            </a:r>
            <a:r>
              <a:rPr lang="en-US" sz="14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 Construction Schedule</a:t>
            </a:r>
            <a:endParaRPr lang="en-US" sz="1400" b="1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2725400" y="3709957"/>
            <a:ext cx="4114800" cy="481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2725400" y="5105400"/>
            <a:ext cx="4114800" cy="481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Box 2"/>
          <p:cNvSpPr txBox="1">
            <a:spLocks noChangeArrowheads="1"/>
          </p:cNvSpPr>
          <p:nvPr/>
        </p:nvSpPr>
        <p:spPr bwMode="auto">
          <a:xfrm>
            <a:off x="4629150" y="3844336"/>
            <a:ext cx="464820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Note: 300 plates/hr. based on Firestone literature</a:t>
            </a:r>
            <a:endParaRPr lang="en-US" sz="1200" b="1" i="1" dirty="0">
              <a:solidFill>
                <a:schemeClr val="tx2"/>
              </a:solidFill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005759" y="6427113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All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96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748665"/>
              </p:ext>
            </p:extLst>
          </p:nvPr>
        </p:nvGraphicFramePr>
        <p:xfrm>
          <a:off x="11277600" y="2695932"/>
          <a:ext cx="5854700" cy="778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6200"/>
                <a:gridCol w="1130300"/>
                <a:gridCol w="1028700"/>
                <a:gridCol w="1079500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$1,610,845.00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CONSTRUCTION COSTS * 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$1,962,000.00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 DIFFERENCE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$351,155.00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% DIFFERENCE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17.90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622490"/>
              </p:ext>
            </p:extLst>
          </p:nvPr>
        </p:nvGraphicFramePr>
        <p:xfrm>
          <a:off x="11277600" y="3962400"/>
          <a:ext cx="5829935" cy="778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2385"/>
                <a:gridCol w="1143000"/>
                <a:gridCol w="1028700"/>
                <a:gridCol w="1085850"/>
              </a:tblGrid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$1,618,545.00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CONSTRUCTION COSTS * 6%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$1,962,000.00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 DIFFERENCE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$343,455.00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% DIFFERENCE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17.51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11277600" y="2438400"/>
            <a:ext cx="5811253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Original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General Conditions Estimate</a:t>
            </a: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11277600" y="3657600"/>
            <a:ext cx="5811253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Revised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General Conditions Estimate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28677"/>
              </p:ext>
            </p:extLst>
          </p:nvPr>
        </p:nvGraphicFramePr>
        <p:xfrm>
          <a:off x="3352800" y="2339076"/>
          <a:ext cx="6141453" cy="3604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9258"/>
                <a:gridCol w="759483"/>
                <a:gridCol w="1358722"/>
                <a:gridCol w="823581"/>
                <a:gridCol w="970409"/>
              </a:tblGrid>
              <a:tr h="268422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Fully Adhered TPO Membrane </a:t>
                      </a:r>
                      <a:r>
                        <a:rPr lang="en-US" sz="1400" i="1" dirty="0" smtClean="0">
                          <a:effectLst/>
                        </a:rPr>
                        <a:t>Roof Estimate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Material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Cost/Unit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TPO Membrane (80 mil)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$1.03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$24,720.00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Multipurpose Adhesives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600 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$5,800.00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Expansion Joint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1/2" Protection Board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(2) 2" Rigid Insulation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$15,600.00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Single-Ply Memb. Sealants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$7,500.00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Sealant Primers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$67.00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$6,700.00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Sheet Flashing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 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$251.00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$6,024.00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Bonding Adhesive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450 SF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$7,830.00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Fasteners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5" HD 1000/Pail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$190.00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$4,750.00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Metal Termination Bar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 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$560.00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84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$93,804.00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1277600" y="5105400"/>
            <a:ext cx="581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Fully-Adhered TPO System</a:t>
            </a:r>
          </a:p>
          <a:p>
            <a:pPr algn="ctr"/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General Conditions Increase - $7,700 </a:t>
            </a:r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202400" y="2438400"/>
            <a:ext cx="7162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Increase in Temporary Heating &amp; Enclosure: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Protect Penthouse Equipment &amp; Stored Materials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Enable interior rough-in work to continue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354800" y="44958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Note: The increase in GC does not occur for BUR or </a:t>
            </a:r>
            <a:r>
              <a:rPr lang="en-US" sz="1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InvisiWeld</a:t>
            </a:r>
            <a:endParaRPr lang="en-US" sz="1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005759" y="6427113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All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70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93398"/>
              </p:ext>
            </p:extLst>
          </p:nvPr>
        </p:nvGraphicFramePr>
        <p:xfrm>
          <a:off x="11049000" y="2337846"/>
          <a:ext cx="5740718" cy="1929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2214"/>
                <a:gridCol w="716806"/>
                <a:gridCol w="1039334"/>
                <a:gridCol w="777411"/>
                <a:gridCol w="1014953"/>
              </a:tblGrid>
              <a:tr h="28532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Traditional Built-Up Roof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7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Material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Cost/Unit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Cost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Ply VI Membrane (4 Layers)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96000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 (1 - Layer)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$0.85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$81,600.00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Asphalt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$820.00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$24,600.00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(2) 2" Rigid Insulation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$15,600.00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Cover Board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$12,720.00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3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$134,520.00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35088"/>
              </p:ext>
            </p:extLst>
          </p:nvPr>
        </p:nvGraphicFramePr>
        <p:xfrm>
          <a:off x="11049000" y="4495800"/>
          <a:ext cx="5740718" cy="1486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2214"/>
                <a:gridCol w="855786"/>
                <a:gridCol w="900354"/>
                <a:gridCol w="777411"/>
                <a:gridCol w="1014953"/>
              </a:tblGrid>
              <a:tr h="28532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effectLst/>
                        </a:rPr>
                        <a:t>Labor Cost Estimate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7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Roof Type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Duration (days)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Hourly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Rate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Rate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Cost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Fully-Adhered TPO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$100.00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$800.00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$48,800.00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Built-Up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Roof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$100.00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$800.00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$52,000.00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InvisiWeld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TPO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$100.00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$800.00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$32,000.00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66489"/>
              </p:ext>
            </p:extLst>
          </p:nvPr>
        </p:nvGraphicFramePr>
        <p:xfrm>
          <a:off x="3352800" y="2339076"/>
          <a:ext cx="6141453" cy="3604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9258"/>
                <a:gridCol w="759483"/>
                <a:gridCol w="1358722"/>
                <a:gridCol w="823581"/>
                <a:gridCol w="970409"/>
              </a:tblGrid>
              <a:tr h="268422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Fully Adhered TPO Membrane </a:t>
                      </a:r>
                      <a:r>
                        <a:rPr lang="en-US" sz="1400" i="1" dirty="0" smtClean="0">
                          <a:effectLst/>
                        </a:rPr>
                        <a:t>Roof Estimate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Material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Cost/Unit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TPO Membrane (80 mil)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$1.03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$24,720.00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Multipurpose Adhesives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600 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$5,800.00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Expansion Joint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1/2" Protection Board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(2) 2" Rigid Insulation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$15,600.00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Single-Ply Memb. Sealants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$7,500.00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Sealant Primers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$67.00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$6,700.00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Sheet Flashing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 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$251.00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$6,024.00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Bonding Adhesive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450 SF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$7,830.00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Fasteners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5" HD 1000/Pail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$190.00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$4,750.00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Metal Termination Bar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 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$560.00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84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$93,804.00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2005759" y="6427113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All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451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2173"/>
              </p:ext>
            </p:extLst>
          </p:nvPr>
        </p:nvGraphicFramePr>
        <p:xfrm>
          <a:off x="17907000" y="2438400"/>
          <a:ext cx="6019801" cy="3414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700"/>
                <a:gridCol w="705794"/>
                <a:gridCol w="1262486"/>
                <a:gridCol w="800550"/>
                <a:gridCol w="1180271"/>
              </a:tblGrid>
              <a:tr h="246249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effectLst/>
                        </a:rPr>
                        <a:t>InvisiWeld</a:t>
                      </a:r>
                      <a:r>
                        <a:rPr lang="en-US" sz="1400" i="1" dirty="0">
                          <a:effectLst/>
                        </a:rPr>
                        <a:t> TPO Membrane Roof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57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Material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Cost/Unit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TPO Membrane (80 mil)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$1.03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$24,720.00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Expansion Joint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$1,600.00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1/2" Protection Board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(2) 2" Rigid Insulation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$15,600.00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Single-Ply </a:t>
                      </a:r>
                      <a:r>
                        <a:rPr lang="en-US" sz="1100" dirty="0" err="1">
                          <a:effectLst/>
                        </a:rPr>
                        <a:t>Memb</a:t>
                      </a:r>
                      <a:r>
                        <a:rPr lang="en-US" sz="1100" dirty="0">
                          <a:effectLst/>
                        </a:rPr>
                        <a:t>. Sealants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$7,500.00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Sealant Primers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$67.00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$6,700.00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Sheet Flashing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 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$251.00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$6,024.00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Fasteners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5" HD 1000/Pail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$190.00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$4,750.00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InvisiWeld</a:t>
                      </a:r>
                      <a:r>
                        <a:rPr lang="en-US" sz="1100" dirty="0">
                          <a:effectLst/>
                        </a:rPr>
                        <a:t> Plates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500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$90.00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$1,890.00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InvisiWeld</a:t>
                      </a:r>
                      <a:r>
                        <a:rPr lang="en-US" sz="1100" dirty="0">
                          <a:effectLst/>
                        </a:rPr>
                        <a:t> Machine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$7,500.00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$7,500.00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T-Patches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$2,310.00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Pipe Boots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$23.00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$230.00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42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$91,544.00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4079200" y="3432958"/>
            <a:ext cx="308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Total Cost Savings:</a:t>
            </a:r>
          </a:p>
          <a:p>
            <a:pPr algn="ctr"/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$26,760.00</a:t>
            </a:r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772543"/>
              </p:ext>
            </p:extLst>
          </p:nvPr>
        </p:nvGraphicFramePr>
        <p:xfrm>
          <a:off x="11049000" y="2337846"/>
          <a:ext cx="5740718" cy="1929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2214"/>
                <a:gridCol w="716806"/>
                <a:gridCol w="1039334"/>
                <a:gridCol w="777411"/>
                <a:gridCol w="1014953"/>
              </a:tblGrid>
              <a:tr h="28532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Traditional Built-Up Roof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7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Material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Cost/Unit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Cost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Ply VI Membrane (4 Layers)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96000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 (1 - Layer)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$0.85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$81,600.00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Asphalt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$820.00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$24,600.00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(2) 2" Rigid Insulation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$15,600.00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Cover Board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$12,720.00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53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$134,520.00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240957"/>
              </p:ext>
            </p:extLst>
          </p:nvPr>
        </p:nvGraphicFramePr>
        <p:xfrm>
          <a:off x="11049000" y="4495800"/>
          <a:ext cx="5740718" cy="1486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2214"/>
                <a:gridCol w="855786"/>
                <a:gridCol w="900354"/>
                <a:gridCol w="777411"/>
                <a:gridCol w="1014953"/>
              </a:tblGrid>
              <a:tr h="28532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smtClean="0">
                          <a:effectLst/>
                        </a:rPr>
                        <a:t>Labor Cost Estimate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7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Roof Type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Duration (days)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Hourly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Rate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Rate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Cost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Fully-Adhered TPO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$100.00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$800.00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$48,800.00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Built-Up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Roof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$100.00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$800.00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$52,000.00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7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InvisiWeld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TPO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$100.00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$800.00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$32,000.00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" name="Picture 29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866489"/>
              </p:ext>
            </p:extLst>
          </p:nvPr>
        </p:nvGraphicFramePr>
        <p:xfrm>
          <a:off x="3352800" y="2339076"/>
          <a:ext cx="6141453" cy="3604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9258"/>
                <a:gridCol w="759483"/>
                <a:gridCol w="1358722"/>
                <a:gridCol w="823581"/>
                <a:gridCol w="970409"/>
              </a:tblGrid>
              <a:tr h="268422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Fully Adhered TPO Membrane </a:t>
                      </a:r>
                      <a:r>
                        <a:rPr lang="en-US" sz="1400" i="1" dirty="0" smtClean="0">
                          <a:effectLst/>
                        </a:rPr>
                        <a:t>Roof Estimate</a:t>
                      </a:r>
                      <a:endParaRPr lang="en-US" sz="12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Material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Cost/Unit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TPO Membrane (80 mil)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$1.03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$24,720.00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Multipurpose Adhesives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600 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$5,800.00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Expansion Joint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$1,600.00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1/2" Protection Board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$0.53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$12,720.00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(2) 2" Rigid Insulation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24000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$0.65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$15,600.00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Single-Ply Memb. Sealants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$7,500.00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Sealant Primers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gal.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$67.00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$6,700.00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Sheet Flashing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 SF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$251.00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$6,024.00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Bonding Adhesive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450 SF 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$145.00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$7,830.00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Fasteners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5" HD 1000/Pail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$190.00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$4,750.00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556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Metal Termination Bar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 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$7.00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$560.00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84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$93,804.00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2005759" y="6427113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All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12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5" name="Picture 24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1524000"/>
            <a:ext cx="6019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Location: 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Mid-Atlantic, United States</a:t>
            </a:r>
            <a:endParaRPr lang="en-US" sz="20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Size: 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95,000 SF</a:t>
            </a:r>
            <a:endParaRPr lang="en-US" sz="20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Cost: 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$43 million</a:t>
            </a:r>
            <a:endParaRPr lang="en-US" sz="20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Delivery Method: 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Design-Bid-Build</a:t>
            </a:r>
            <a:endParaRPr lang="en-US" sz="20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Duration: 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Jan. 2013 – Jan. 2015</a:t>
            </a:r>
            <a:endParaRPr lang="en-US" sz="20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24200" y="5075872"/>
            <a:ext cx="601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Owner: 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Design Architect: </a:t>
            </a:r>
            <a:r>
              <a:rPr lang="en-US" sz="20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Stantec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Arch. Inc.</a:t>
            </a:r>
            <a:endParaRPr lang="en-US" sz="20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General Contractor: </a:t>
            </a:r>
            <a:r>
              <a:rPr lang="en-US" sz="20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Const.</a:t>
            </a:r>
            <a:endParaRPr lang="en-US" sz="20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9491158" y="1533000"/>
            <a:ext cx="7271084" cy="5325000"/>
            <a:chOff x="19491158" y="1533000"/>
            <a:chExt cx="7271084" cy="532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1158" y="1533000"/>
              <a:ext cx="7271084" cy="53250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2250400" y="2770495"/>
              <a:ext cx="609600" cy="1251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116800" y="4195500"/>
              <a:ext cx="228600" cy="4571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3469600" y="6172200"/>
              <a:ext cx="381000" cy="769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4993600" y="5638800"/>
              <a:ext cx="381000" cy="769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698200" y="5105400"/>
              <a:ext cx="381000" cy="769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4213892"/>
            <a:ext cx="23431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050" y="3985027"/>
            <a:ext cx="2667000" cy="93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1828800"/>
            <a:ext cx="7620000" cy="465184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665690" y="3845612"/>
            <a:ext cx="922020" cy="618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192000" y="6324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22860000" y="161335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Google Maps)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System Redesign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Roof Deck Study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752600"/>
            <a:ext cx="3100530" cy="49259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71" y="3403103"/>
            <a:ext cx="3686629" cy="3275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1727537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Purpose: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To study the affect increased roof load has on metal decking</a:t>
            </a:r>
            <a:endParaRPr lang="en-US" sz="20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16800" y="1835258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TPO vs. Garden Roof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64"/>
          <a:stretch/>
        </p:blipFill>
        <p:spPr>
          <a:xfrm>
            <a:off x="17805811" y="2459950"/>
            <a:ext cx="4164777" cy="39869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2"/>
          <a:stretch/>
        </p:blipFill>
        <p:spPr>
          <a:xfrm>
            <a:off x="22631400" y="2510582"/>
            <a:ext cx="4177131" cy="39343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440400" y="4215556"/>
            <a:ext cx="990600" cy="356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394680" y="5943600"/>
            <a:ext cx="990600" cy="356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164800" y="4139356"/>
            <a:ext cx="990600" cy="356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241000" y="5891956"/>
            <a:ext cx="990600" cy="356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0"/>
          <a:stretch/>
        </p:blipFill>
        <p:spPr>
          <a:xfrm>
            <a:off x="12099472" y="1723888"/>
            <a:ext cx="3886200" cy="487563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649200" y="5867400"/>
            <a:ext cx="11430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658725" y="6070178"/>
            <a:ext cx="11430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704771" y="293804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Original Deck: 1-1/2”, 20 gauge</a:t>
            </a:r>
            <a:endParaRPr lang="en-US" sz="16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6" name="Picture 25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61647" y="6497282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11096625" y="1619814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Vulcraft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19431000" y="6497281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792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18547" y="381000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363200" y="3248292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</a:t>
            </a:r>
          </a:p>
          <a:p>
            <a:pPr algn="ctr"/>
            <a:r>
              <a:rPr lang="en-US" sz="3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</a:t>
            </a:r>
            <a:endParaRPr lang="en-US" sz="36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1" name="Picture 20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76600" y="1676400"/>
            <a:ext cx="6553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Problems: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Spring &amp; Rain delayed construction during Excavation &amp; Foundations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Spring was NOT discovered during </a:t>
            </a:r>
            <a:r>
              <a:rPr lang="en-US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GeoTech</a:t>
            </a: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Investigation</a:t>
            </a:r>
            <a:endParaRPr lang="en-US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1"/>
          <a:stretch/>
        </p:blipFill>
        <p:spPr>
          <a:xfrm>
            <a:off x="3429000" y="4191000"/>
            <a:ext cx="5625483" cy="2255077"/>
          </a:xfrm>
          <a:prstGeom prst="rect">
            <a:avLst/>
          </a:prstGeom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1" t="21002" r="28610" b="36581"/>
          <a:stretch/>
        </p:blipFill>
        <p:spPr bwMode="auto">
          <a:xfrm>
            <a:off x="10820400" y="3048000"/>
            <a:ext cx="5105400" cy="362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13187638" y="5865151"/>
            <a:ext cx="1518962" cy="583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9982200" y="1757843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Proposed 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Addition of Waterproofing Membrane to Lab Foundation Wall w/ Sump Pump backup</a:t>
            </a:r>
          </a:p>
        </p:txBody>
      </p:sp>
      <p:pic>
        <p:nvPicPr>
          <p:cNvPr id="25" name="Picture 24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352800" y="6497282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15925800" y="6381964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49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1" t="21002" r="28610" b="36581"/>
          <a:stretch/>
        </p:blipFill>
        <p:spPr bwMode="auto">
          <a:xfrm>
            <a:off x="10820400" y="3048000"/>
            <a:ext cx="5105400" cy="362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3187638" y="5865151"/>
            <a:ext cx="1518962" cy="583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7449800" y="1684644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Team Solution – Permanent Sump Pump</a:t>
            </a:r>
            <a:endParaRPr lang="en-US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7792700" y="2390775"/>
            <a:ext cx="6134100" cy="2486025"/>
            <a:chOff x="0" y="0"/>
            <a:chExt cx="6134100" cy="2486025"/>
          </a:xfrm>
        </p:grpSpPr>
        <p:grpSp>
          <p:nvGrpSpPr>
            <p:cNvPr id="40" name="Group 39"/>
            <p:cNvGrpSpPr/>
            <p:nvPr/>
          </p:nvGrpSpPr>
          <p:grpSpPr>
            <a:xfrm>
              <a:off x="0" y="0"/>
              <a:ext cx="6134100" cy="2486025"/>
              <a:chOff x="0" y="0"/>
              <a:chExt cx="6134100" cy="2486025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9550" y="0"/>
                <a:ext cx="2114550" cy="1590675"/>
              </a:xfrm>
              <a:prstGeom prst="rect">
                <a:avLst/>
              </a:prstGeom>
              <a:ln w="19050">
                <a:solidFill>
                  <a:schemeClr val="tx2"/>
                </a:solidFill>
              </a:ln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867150" cy="2486025"/>
              </a:xfrm>
              <a:prstGeom prst="rect">
                <a:avLst/>
              </a:prstGeom>
            </p:spPr>
          </p:pic>
          <p:sp>
            <p:nvSpPr>
              <p:cNvPr id="45" name="Rectangle 44"/>
              <p:cNvSpPr/>
              <p:nvPr/>
            </p:nvSpPr>
            <p:spPr>
              <a:xfrm>
                <a:off x="2143125" y="981075"/>
                <a:ext cx="1285875" cy="111442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543550" y="590550"/>
                <a:ext cx="161925" cy="18097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flipH="1" flipV="1">
              <a:off x="5543550" y="76200"/>
              <a:ext cx="76200" cy="447675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334" y="1965982"/>
            <a:ext cx="2399666" cy="1799714"/>
          </a:xfrm>
          <a:prstGeom prst="rect">
            <a:avLst/>
          </a:prstGeom>
        </p:spPr>
      </p:pic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802269"/>
              </p:ext>
            </p:extLst>
          </p:nvPr>
        </p:nvGraphicFramePr>
        <p:xfrm>
          <a:off x="21603333" y="4301417"/>
          <a:ext cx="5523867" cy="2251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3173"/>
                <a:gridCol w="776565"/>
                <a:gridCol w="703304"/>
                <a:gridCol w="967043"/>
                <a:gridCol w="893782"/>
              </a:tblGrid>
              <a:tr h="490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Material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 per 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Sump Pump (Temporary)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Sump Pump (Permanent)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$215.00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$215.00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2" PVC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$12.09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$1,934.40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Check Valve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$37.25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$37.25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90° Elbow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$46.86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$46.86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45° Elbow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$36.48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$109.44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22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$2,462.95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1640800" y="3996055"/>
            <a:ext cx="541020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Sump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Pump System Estimate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982200" y="1757843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Proposed Solution: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Addition of Waterproofing Membrane to Lab Foundation Wall w/ Sump Pump backup</a:t>
            </a:r>
          </a:p>
        </p:txBody>
      </p:sp>
      <p:pic>
        <p:nvPicPr>
          <p:cNvPr id="41" name="Picture 40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276600" y="1676400"/>
            <a:ext cx="6553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Problems: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Spring &amp; Rain delayed construction during Excavation &amp; Foundations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Spring was NOT discovered during </a:t>
            </a:r>
            <a:r>
              <a:rPr lang="en-US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GeoTech</a:t>
            </a:r>
            <a:r>
              <a:rPr lang="en-US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Investigation</a:t>
            </a:r>
            <a:endParaRPr lang="en-US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1"/>
          <a:stretch/>
        </p:blipFill>
        <p:spPr>
          <a:xfrm>
            <a:off x="3429000" y="4191000"/>
            <a:ext cx="5625483" cy="2255077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5925800" y="6096000"/>
            <a:ext cx="573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(Const. DWGs 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(Photos &amp; Table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051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</p:txBody>
      </p:sp>
      <p:pic>
        <p:nvPicPr>
          <p:cNvPr id="9218" name="Picture 2" descr="http://www.tamko.com/images/downloads/tamko-_waterproofing_-_tw_60.jpg?sfvrsn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59436"/>
            <a:ext cx="2207464" cy="294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52800" y="16764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 Solution: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Tamko</a:t>
            </a:r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TW-60 Waterproofing Membrane</a:t>
            </a:r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8057147" y="2391596"/>
            <a:ext cx="5029200" cy="3979041"/>
            <a:chOff x="8057147" y="2391596"/>
            <a:chExt cx="5029200" cy="397904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147" y="2391596"/>
              <a:ext cx="5029200" cy="3979041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V="1">
              <a:off x="8382000" y="2819400"/>
              <a:ext cx="0" cy="2895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 47"/>
            <p:cNvSpPr/>
            <p:nvPr/>
          </p:nvSpPr>
          <p:spPr>
            <a:xfrm>
              <a:off x="8375650" y="5727700"/>
              <a:ext cx="3898900" cy="565150"/>
            </a:xfrm>
            <a:custGeom>
              <a:avLst/>
              <a:gdLst>
                <a:gd name="connsiteX0" fmla="*/ 0 w 3898900"/>
                <a:gd name="connsiteY0" fmla="*/ 0 h 565150"/>
                <a:gd name="connsiteX1" fmla="*/ 1358900 w 3898900"/>
                <a:gd name="connsiteY1" fmla="*/ 0 h 565150"/>
                <a:gd name="connsiteX2" fmla="*/ 1358900 w 3898900"/>
                <a:gd name="connsiteY2" fmla="*/ 565150 h 565150"/>
                <a:gd name="connsiteX3" fmla="*/ 1714500 w 3898900"/>
                <a:gd name="connsiteY3" fmla="*/ 565150 h 565150"/>
                <a:gd name="connsiteX4" fmla="*/ 1714500 w 3898900"/>
                <a:gd name="connsiteY4" fmla="*/ 292100 h 565150"/>
                <a:gd name="connsiteX5" fmla="*/ 3898900 w 3898900"/>
                <a:gd name="connsiteY5" fmla="*/ 292100 h 565150"/>
                <a:gd name="connsiteX6" fmla="*/ 3898900 w 3898900"/>
                <a:gd name="connsiteY6" fmla="*/ 27940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8900" h="565150">
                  <a:moveTo>
                    <a:pt x="0" y="0"/>
                  </a:moveTo>
                  <a:lnTo>
                    <a:pt x="1358900" y="0"/>
                  </a:lnTo>
                  <a:lnTo>
                    <a:pt x="1358900" y="565150"/>
                  </a:lnTo>
                  <a:lnTo>
                    <a:pt x="1714500" y="565150"/>
                  </a:lnTo>
                  <a:lnTo>
                    <a:pt x="1714500" y="292100"/>
                  </a:lnTo>
                  <a:lnTo>
                    <a:pt x="3898900" y="292100"/>
                  </a:lnTo>
                  <a:lnTo>
                    <a:pt x="3898900" y="279400"/>
                  </a:ln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12280900" y="2876550"/>
              <a:ext cx="469900" cy="3130550"/>
            </a:xfrm>
            <a:custGeom>
              <a:avLst/>
              <a:gdLst>
                <a:gd name="connsiteX0" fmla="*/ 0 w 469900"/>
                <a:gd name="connsiteY0" fmla="*/ 3130550 h 3130550"/>
                <a:gd name="connsiteX1" fmla="*/ 0 w 469900"/>
                <a:gd name="connsiteY1" fmla="*/ 2870200 h 3130550"/>
                <a:gd name="connsiteX2" fmla="*/ 469900 w 469900"/>
                <a:gd name="connsiteY2" fmla="*/ 2870200 h 3130550"/>
                <a:gd name="connsiteX3" fmla="*/ 469900 w 469900"/>
                <a:gd name="connsiteY3" fmla="*/ 2495550 h 3130550"/>
                <a:gd name="connsiteX4" fmla="*/ 12700 w 469900"/>
                <a:gd name="connsiteY4" fmla="*/ 2495550 h 3130550"/>
                <a:gd name="connsiteX5" fmla="*/ 12700 w 469900"/>
                <a:gd name="connsiteY5" fmla="*/ 0 h 313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900" h="3130550">
                  <a:moveTo>
                    <a:pt x="0" y="3130550"/>
                  </a:moveTo>
                  <a:lnTo>
                    <a:pt x="0" y="2870200"/>
                  </a:lnTo>
                  <a:lnTo>
                    <a:pt x="469900" y="2870200"/>
                  </a:lnTo>
                  <a:lnTo>
                    <a:pt x="469900" y="2495550"/>
                  </a:lnTo>
                  <a:lnTo>
                    <a:pt x="12700" y="2495550"/>
                  </a:lnTo>
                  <a:lnTo>
                    <a:pt x="12700" y="0"/>
                  </a:lnTo>
                </a:path>
              </a:pathLst>
            </a:cu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8401050" y="2508250"/>
              <a:ext cx="3892550" cy="355600"/>
            </a:xfrm>
            <a:custGeom>
              <a:avLst/>
              <a:gdLst>
                <a:gd name="connsiteX0" fmla="*/ 3892550 w 3892550"/>
                <a:gd name="connsiteY0" fmla="*/ 355600 h 355600"/>
                <a:gd name="connsiteX1" fmla="*/ 3136900 w 3892550"/>
                <a:gd name="connsiteY1" fmla="*/ 355600 h 355600"/>
                <a:gd name="connsiteX2" fmla="*/ 3136900 w 3892550"/>
                <a:gd name="connsiteY2" fmla="*/ 0 h 355600"/>
                <a:gd name="connsiteX3" fmla="*/ 1320800 w 3892550"/>
                <a:gd name="connsiteY3" fmla="*/ 0 h 355600"/>
                <a:gd name="connsiteX4" fmla="*/ 1320800 w 3892550"/>
                <a:gd name="connsiteY4" fmla="*/ 336550 h 355600"/>
                <a:gd name="connsiteX5" fmla="*/ 1257300 w 3892550"/>
                <a:gd name="connsiteY5" fmla="*/ 336550 h 355600"/>
                <a:gd name="connsiteX6" fmla="*/ 0 w 3892550"/>
                <a:gd name="connsiteY6" fmla="*/ 33655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2550" h="355600">
                  <a:moveTo>
                    <a:pt x="3892550" y="355600"/>
                  </a:moveTo>
                  <a:lnTo>
                    <a:pt x="3136900" y="355600"/>
                  </a:lnTo>
                  <a:lnTo>
                    <a:pt x="3136900" y="0"/>
                  </a:lnTo>
                  <a:lnTo>
                    <a:pt x="1320800" y="0"/>
                  </a:lnTo>
                  <a:lnTo>
                    <a:pt x="1320800" y="336550"/>
                  </a:lnTo>
                  <a:lnTo>
                    <a:pt x="1257300" y="336550"/>
                  </a:lnTo>
                  <a:lnTo>
                    <a:pt x="0" y="336550"/>
                  </a:lnTo>
                </a:path>
              </a:pathLst>
            </a:custGeom>
            <a:noFill/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547225" y="3852086"/>
            <a:ext cx="1600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50"/>
                </a:solidFill>
                <a:latin typeface="Georgia" panose="02040502050405020303" pitchFamily="18" charset="0"/>
              </a:rPr>
              <a:t>N Line 1 – </a:t>
            </a:r>
            <a:r>
              <a:rPr lang="en-US" sz="14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6 Line N – 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70C0"/>
                </a:solidFill>
                <a:latin typeface="Georgia" panose="02040502050405020303" pitchFamily="18" charset="0"/>
              </a:rPr>
              <a:t>G Line 1 – </a:t>
            </a:r>
            <a:r>
              <a:rPr lang="en-US" sz="1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1 Line G - N</a:t>
            </a:r>
            <a:endParaRPr lang="en-US" sz="14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1659850" y="6072517"/>
            <a:ext cx="573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(Const. DWGs 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(Photos &amp; Table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7" name="TextBox 36"/>
          <p:cNvSpPr txBox="1"/>
          <p:nvPr/>
        </p:nvSpPr>
        <p:spPr>
          <a:xfrm>
            <a:off x="3968081" y="6370637"/>
            <a:ext cx="342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(Courtesy of </a:t>
            </a:r>
            <a:r>
              <a:rPr lang="en-US" sz="1800" dirty="0" err="1" smtClean="0"/>
              <a:t>Tamko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354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</p:txBody>
      </p:sp>
      <p:pic>
        <p:nvPicPr>
          <p:cNvPr id="29" name="Picture 2" descr="http://www.tamko.com/images/downloads/tamko-_waterproofing_-_tw_60.jpg?sfvrsn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59436"/>
            <a:ext cx="2207464" cy="294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52800" y="16764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 Solution: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Tamko</a:t>
            </a:r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TW-60 Waterproofing Membrane</a:t>
            </a:r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057147" y="2391596"/>
            <a:ext cx="5029200" cy="3979041"/>
            <a:chOff x="8057147" y="2391596"/>
            <a:chExt cx="5029200" cy="39790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147" y="2391596"/>
              <a:ext cx="5029200" cy="3979041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8382000" y="2819400"/>
              <a:ext cx="0" cy="2895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8375650" y="5727700"/>
              <a:ext cx="3898900" cy="565150"/>
            </a:xfrm>
            <a:custGeom>
              <a:avLst/>
              <a:gdLst>
                <a:gd name="connsiteX0" fmla="*/ 0 w 3898900"/>
                <a:gd name="connsiteY0" fmla="*/ 0 h 565150"/>
                <a:gd name="connsiteX1" fmla="*/ 1358900 w 3898900"/>
                <a:gd name="connsiteY1" fmla="*/ 0 h 565150"/>
                <a:gd name="connsiteX2" fmla="*/ 1358900 w 3898900"/>
                <a:gd name="connsiteY2" fmla="*/ 565150 h 565150"/>
                <a:gd name="connsiteX3" fmla="*/ 1714500 w 3898900"/>
                <a:gd name="connsiteY3" fmla="*/ 565150 h 565150"/>
                <a:gd name="connsiteX4" fmla="*/ 1714500 w 3898900"/>
                <a:gd name="connsiteY4" fmla="*/ 292100 h 565150"/>
                <a:gd name="connsiteX5" fmla="*/ 3898900 w 3898900"/>
                <a:gd name="connsiteY5" fmla="*/ 292100 h 565150"/>
                <a:gd name="connsiteX6" fmla="*/ 3898900 w 3898900"/>
                <a:gd name="connsiteY6" fmla="*/ 27940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8900" h="565150">
                  <a:moveTo>
                    <a:pt x="0" y="0"/>
                  </a:moveTo>
                  <a:lnTo>
                    <a:pt x="1358900" y="0"/>
                  </a:lnTo>
                  <a:lnTo>
                    <a:pt x="1358900" y="565150"/>
                  </a:lnTo>
                  <a:lnTo>
                    <a:pt x="1714500" y="565150"/>
                  </a:lnTo>
                  <a:lnTo>
                    <a:pt x="1714500" y="292100"/>
                  </a:lnTo>
                  <a:lnTo>
                    <a:pt x="3898900" y="292100"/>
                  </a:lnTo>
                  <a:lnTo>
                    <a:pt x="3898900" y="279400"/>
                  </a:ln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2280900" y="2876550"/>
              <a:ext cx="469900" cy="3130550"/>
            </a:xfrm>
            <a:custGeom>
              <a:avLst/>
              <a:gdLst>
                <a:gd name="connsiteX0" fmla="*/ 0 w 469900"/>
                <a:gd name="connsiteY0" fmla="*/ 3130550 h 3130550"/>
                <a:gd name="connsiteX1" fmla="*/ 0 w 469900"/>
                <a:gd name="connsiteY1" fmla="*/ 2870200 h 3130550"/>
                <a:gd name="connsiteX2" fmla="*/ 469900 w 469900"/>
                <a:gd name="connsiteY2" fmla="*/ 2870200 h 3130550"/>
                <a:gd name="connsiteX3" fmla="*/ 469900 w 469900"/>
                <a:gd name="connsiteY3" fmla="*/ 2495550 h 3130550"/>
                <a:gd name="connsiteX4" fmla="*/ 12700 w 469900"/>
                <a:gd name="connsiteY4" fmla="*/ 2495550 h 3130550"/>
                <a:gd name="connsiteX5" fmla="*/ 12700 w 469900"/>
                <a:gd name="connsiteY5" fmla="*/ 0 h 313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900" h="3130550">
                  <a:moveTo>
                    <a:pt x="0" y="3130550"/>
                  </a:moveTo>
                  <a:lnTo>
                    <a:pt x="0" y="2870200"/>
                  </a:lnTo>
                  <a:lnTo>
                    <a:pt x="469900" y="2870200"/>
                  </a:lnTo>
                  <a:lnTo>
                    <a:pt x="469900" y="2495550"/>
                  </a:lnTo>
                  <a:lnTo>
                    <a:pt x="12700" y="2495550"/>
                  </a:lnTo>
                  <a:lnTo>
                    <a:pt x="12700" y="0"/>
                  </a:lnTo>
                </a:path>
              </a:pathLst>
            </a:cu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8401050" y="2508250"/>
              <a:ext cx="3892550" cy="355600"/>
            </a:xfrm>
            <a:custGeom>
              <a:avLst/>
              <a:gdLst>
                <a:gd name="connsiteX0" fmla="*/ 3892550 w 3892550"/>
                <a:gd name="connsiteY0" fmla="*/ 355600 h 355600"/>
                <a:gd name="connsiteX1" fmla="*/ 3136900 w 3892550"/>
                <a:gd name="connsiteY1" fmla="*/ 355600 h 355600"/>
                <a:gd name="connsiteX2" fmla="*/ 3136900 w 3892550"/>
                <a:gd name="connsiteY2" fmla="*/ 0 h 355600"/>
                <a:gd name="connsiteX3" fmla="*/ 1320800 w 3892550"/>
                <a:gd name="connsiteY3" fmla="*/ 0 h 355600"/>
                <a:gd name="connsiteX4" fmla="*/ 1320800 w 3892550"/>
                <a:gd name="connsiteY4" fmla="*/ 336550 h 355600"/>
                <a:gd name="connsiteX5" fmla="*/ 1257300 w 3892550"/>
                <a:gd name="connsiteY5" fmla="*/ 336550 h 355600"/>
                <a:gd name="connsiteX6" fmla="*/ 0 w 3892550"/>
                <a:gd name="connsiteY6" fmla="*/ 33655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2550" h="355600">
                  <a:moveTo>
                    <a:pt x="3892550" y="355600"/>
                  </a:moveTo>
                  <a:lnTo>
                    <a:pt x="3136900" y="355600"/>
                  </a:lnTo>
                  <a:lnTo>
                    <a:pt x="3136900" y="0"/>
                  </a:lnTo>
                  <a:lnTo>
                    <a:pt x="1320800" y="0"/>
                  </a:lnTo>
                  <a:lnTo>
                    <a:pt x="1320800" y="336550"/>
                  </a:lnTo>
                  <a:lnTo>
                    <a:pt x="1257300" y="336550"/>
                  </a:lnTo>
                  <a:lnTo>
                    <a:pt x="0" y="336550"/>
                  </a:lnTo>
                </a:path>
              </a:pathLst>
            </a:custGeom>
            <a:noFill/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513259"/>
              </p:ext>
            </p:extLst>
          </p:nvPr>
        </p:nvGraphicFramePr>
        <p:xfrm>
          <a:off x="13855700" y="2694301"/>
          <a:ext cx="6642100" cy="2399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9500"/>
                <a:gridCol w="862260"/>
                <a:gridCol w="889206"/>
                <a:gridCol w="754478"/>
                <a:gridCol w="767951"/>
                <a:gridCol w="646695"/>
                <a:gridCol w="687114"/>
                <a:gridCol w="794896"/>
              </a:tblGrid>
              <a:tr h="4058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Level 0 &amp; Mezzanine (Lab)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Roll Width (in.)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Roll Size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Area Coverage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Wall Area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# Rolls Needed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 per Roll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Cost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 Line 1 - 6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39.375" x 61'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3404.88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$292.00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$5,256.00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 Line N - 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39.375" x 61'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4173.36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$292.00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$6,132.00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 Line 1 - 6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39.375" x 61'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2496.96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$292.00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$3,796.00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Line G - 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39.375" x 61'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2210.18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$292.00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$3,504.00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98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$18,688.00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13868400" y="2362200"/>
            <a:ext cx="655320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err="1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Tamko</a:t>
            </a: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TW-60 Material Foundation Wall Costs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01421"/>
              </p:ext>
            </p:extLst>
          </p:nvPr>
        </p:nvGraphicFramePr>
        <p:xfrm>
          <a:off x="21222333" y="2396417"/>
          <a:ext cx="5523867" cy="2251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3173"/>
                <a:gridCol w="776565"/>
                <a:gridCol w="703304"/>
                <a:gridCol w="967043"/>
                <a:gridCol w="893782"/>
              </a:tblGrid>
              <a:tr h="490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Material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Quantity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 per 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Cost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Sump Pump (Temporary)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$120.00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$120.00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Sump Pump (Permanent)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$215.00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$215.00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2" PVC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$12.09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$1,934.40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Check Valve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$37.25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$37.25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90° Elbow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$46.86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$46.86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97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45° Elbow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$36.48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$109.44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622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$2,462.95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1298533" y="2091718"/>
            <a:ext cx="541020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Sump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Pump System Estimate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47225" y="3852086"/>
            <a:ext cx="1600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50"/>
                </a:solidFill>
                <a:latin typeface="Georgia" panose="02040502050405020303" pitchFamily="18" charset="0"/>
              </a:rPr>
              <a:t>N Line 1 – </a:t>
            </a:r>
            <a:r>
              <a:rPr lang="en-US" sz="14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6 Line N – 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70C0"/>
                </a:solidFill>
                <a:latin typeface="Georgia" panose="02040502050405020303" pitchFamily="18" charset="0"/>
              </a:rPr>
              <a:t>G Line 1 – </a:t>
            </a:r>
            <a:r>
              <a:rPr lang="en-US" sz="1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1 Line G - N</a:t>
            </a:r>
            <a:endParaRPr lang="en-US" sz="14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630400" y="1752600"/>
            <a:ext cx="50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Estimate Impact</a:t>
            </a:r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630400" y="5284113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Note: Labor Costs do NOT change</a:t>
            </a:r>
            <a:endParaRPr lang="en-US" sz="16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30400" y="5802838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Total System Cost - $21,151.00</a:t>
            </a:r>
            <a:endParaRPr lang="en-US" sz="16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107400" y="4953000"/>
            <a:ext cx="5714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difference made up from Roof System change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System is necessary to combat the Spring in combination with heavy rainfall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39" name="Picture 3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8126575" y="6141392"/>
            <a:ext cx="573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(Const. DWGs 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(Table s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3968081" y="6370637"/>
            <a:ext cx="342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(Courtesy of </a:t>
            </a:r>
            <a:r>
              <a:rPr lang="en-US" sz="1800" dirty="0" err="1" smtClean="0"/>
              <a:t>Tamko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014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</p:txBody>
      </p:sp>
      <p:pic>
        <p:nvPicPr>
          <p:cNvPr id="29" name="Picture 2" descr="http://www.tamko.com/images/downloads/tamko-_waterproofing_-_tw_60.jpg?sfvrsn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59436"/>
            <a:ext cx="2207464" cy="294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52800" y="16764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 Solution: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Tamko</a:t>
            </a:r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TW-60 Waterproofing Membrane</a:t>
            </a:r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057147" y="2391596"/>
            <a:ext cx="5029200" cy="3979041"/>
            <a:chOff x="8057147" y="2391596"/>
            <a:chExt cx="5029200" cy="39790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147" y="2391596"/>
              <a:ext cx="5029200" cy="3979041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8382000" y="2819400"/>
              <a:ext cx="0" cy="2895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8375650" y="5727700"/>
              <a:ext cx="3898900" cy="565150"/>
            </a:xfrm>
            <a:custGeom>
              <a:avLst/>
              <a:gdLst>
                <a:gd name="connsiteX0" fmla="*/ 0 w 3898900"/>
                <a:gd name="connsiteY0" fmla="*/ 0 h 565150"/>
                <a:gd name="connsiteX1" fmla="*/ 1358900 w 3898900"/>
                <a:gd name="connsiteY1" fmla="*/ 0 h 565150"/>
                <a:gd name="connsiteX2" fmla="*/ 1358900 w 3898900"/>
                <a:gd name="connsiteY2" fmla="*/ 565150 h 565150"/>
                <a:gd name="connsiteX3" fmla="*/ 1714500 w 3898900"/>
                <a:gd name="connsiteY3" fmla="*/ 565150 h 565150"/>
                <a:gd name="connsiteX4" fmla="*/ 1714500 w 3898900"/>
                <a:gd name="connsiteY4" fmla="*/ 292100 h 565150"/>
                <a:gd name="connsiteX5" fmla="*/ 3898900 w 3898900"/>
                <a:gd name="connsiteY5" fmla="*/ 292100 h 565150"/>
                <a:gd name="connsiteX6" fmla="*/ 3898900 w 3898900"/>
                <a:gd name="connsiteY6" fmla="*/ 27940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8900" h="565150">
                  <a:moveTo>
                    <a:pt x="0" y="0"/>
                  </a:moveTo>
                  <a:lnTo>
                    <a:pt x="1358900" y="0"/>
                  </a:lnTo>
                  <a:lnTo>
                    <a:pt x="1358900" y="565150"/>
                  </a:lnTo>
                  <a:lnTo>
                    <a:pt x="1714500" y="565150"/>
                  </a:lnTo>
                  <a:lnTo>
                    <a:pt x="1714500" y="292100"/>
                  </a:lnTo>
                  <a:lnTo>
                    <a:pt x="3898900" y="292100"/>
                  </a:lnTo>
                  <a:lnTo>
                    <a:pt x="3898900" y="279400"/>
                  </a:lnTo>
                </a:path>
              </a:pathLst>
            </a:cu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2280900" y="2876550"/>
              <a:ext cx="469900" cy="3130550"/>
            </a:xfrm>
            <a:custGeom>
              <a:avLst/>
              <a:gdLst>
                <a:gd name="connsiteX0" fmla="*/ 0 w 469900"/>
                <a:gd name="connsiteY0" fmla="*/ 3130550 h 3130550"/>
                <a:gd name="connsiteX1" fmla="*/ 0 w 469900"/>
                <a:gd name="connsiteY1" fmla="*/ 2870200 h 3130550"/>
                <a:gd name="connsiteX2" fmla="*/ 469900 w 469900"/>
                <a:gd name="connsiteY2" fmla="*/ 2870200 h 3130550"/>
                <a:gd name="connsiteX3" fmla="*/ 469900 w 469900"/>
                <a:gd name="connsiteY3" fmla="*/ 2495550 h 3130550"/>
                <a:gd name="connsiteX4" fmla="*/ 12700 w 469900"/>
                <a:gd name="connsiteY4" fmla="*/ 2495550 h 3130550"/>
                <a:gd name="connsiteX5" fmla="*/ 12700 w 469900"/>
                <a:gd name="connsiteY5" fmla="*/ 0 h 313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900" h="3130550">
                  <a:moveTo>
                    <a:pt x="0" y="3130550"/>
                  </a:moveTo>
                  <a:lnTo>
                    <a:pt x="0" y="2870200"/>
                  </a:lnTo>
                  <a:lnTo>
                    <a:pt x="469900" y="2870200"/>
                  </a:lnTo>
                  <a:lnTo>
                    <a:pt x="469900" y="2495550"/>
                  </a:lnTo>
                  <a:lnTo>
                    <a:pt x="12700" y="2495550"/>
                  </a:lnTo>
                  <a:lnTo>
                    <a:pt x="12700" y="0"/>
                  </a:lnTo>
                </a:path>
              </a:pathLst>
            </a:cu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8401050" y="2508250"/>
              <a:ext cx="3892550" cy="355600"/>
            </a:xfrm>
            <a:custGeom>
              <a:avLst/>
              <a:gdLst>
                <a:gd name="connsiteX0" fmla="*/ 3892550 w 3892550"/>
                <a:gd name="connsiteY0" fmla="*/ 355600 h 355600"/>
                <a:gd name="connsiteX1" fmla="*/ 3136900 w 3892550"/>
                <a:gd name="connsiteY1" fmla="*/ 355600 h 355600"/>
                <a:gd name="connsiteX2" fmla="*/ 3136900 w 3892550"/>
                <a:gd name="connsiteY2" fmla="*/ 0 h 355600"/>
                <a:gd name="connsiteX3" fmla="*/ 1320800 w 3892550"/>
                <a:gd name="connsiteY3" fmla="*/ 0 h 355600"/>
                <a:gd name="connsiteX4" fmla="*/ 1320800 w 3892550"/>
                <a:gd name="connsiteY4" fmla="*/ 336550 h 355600"/>
                <a:gd name="connsiteX5" fmla="*/ 1257300 w 3892550"/>
                <a:gd name="connsiteY5" fmla="*/ 336550 h 355600"/>
                <a:gd name="connsiteX6" fmla="*/ 0 w 3892550"/>
                <a:gd name="connsiteY6" fmla="*/ 33655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92550" h="355600">
                  <a:moveTo>
                    <a:pt x="3892550" y="355600"/>
                  </a:moveTo>
                  <a:lnTo>
                    <a:pt x="3136900" y="355600"/>
                  </a:lnTo>
                  <a:lnTo>
                    <a:pt x="3136900" y="0"/>
                  </a:lnTo>
                  <a:lnTo>
                    <a:pt x="1320800" y="0"/>
                  </a:lnTo>
                  <a:lnTo>
                    <a:pt x="1320800" y="336550"/>
                  </a:lnTo>
                  <a:lnTo>
                    <a:pt x="1257300" y="336550"/>
                  </a:lnTo>
                  <a:lnTo>
                    <a:pt x="0" y="336550"/>
                  </a:lnTo>
                </a:path>
              </a:pathLst>
            </a:custGeom>
            <a:noFill/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547225" y="3852086"/>
            <a:ext cx="1600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B050"/>
                </a:solidFill>
                <a:latin typeface="Georgia" panose="02040502050405020303" pitchFamily="18" charset="0"/>
              </a:rPr>
              <a:t>N Line 1 – </a:t>
            </a:r>
            <a:r>
              <a:rPr lang="en-US" sz="1400" b="1" i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6 Line N – 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070C0"/>
                </a:solidFill>
                <a:latin typeface="Georgia" panose="02040502050405020303" pitchFamily="18" charset="0"/>
              </a:rPr>
              <a:t>G Line 1 – </a:t>
            </a:r>
            <a:r>
              <a:rPr lang="en-US" sz="14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1 Line G - N</a:t>
            </a:r>
            <a:endParaRPr lang="en-US" sz="1400" b="1" i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401800" y="1855113"/>
            <a:ext cx="50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Impact</a:t>
            </a:r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521350"/>
              </p:ext>
            </p:extLst>
          </p:nvPr>
        </p:nvGraphicFramePr>
        <p:xfrm>
          <a:off x="13944600" y="2812425"/>
          <a:ext cx="6121400" cy="1913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1336"/>
                <a:gridCol w="837232"/>
                <a:gridCol w="809782"/>
                <a:gridCol w="864682"/>
                <a:gridCol w="960758"/>
                <a:gridCol w="658805"/>
                <a:gridCol w="658805"/>
              </a:tblGrid>
              <a:tr h="5429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Level 0 &amp; Mezzanine (Lab)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LF Coverage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Wall Height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Daily Output (LF)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Daily Output (SF)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Coverage Area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Duration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14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 Line 1 - 6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141.87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3404.88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1.77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4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 Line N - 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173.89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4173.36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4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 Line 1 - 6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104.04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2496.96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714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Line G - 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157.87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2210.18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850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7.22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13944600" y="2456198"/>
            <a:ext cx="6096000" cy="28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b="1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Foundation </a:t>
            </a:r>
            <a:r>
              <a:rPr lang="en-US" sz="1200" b="1" i="1" dirty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Waterproofing Membrane Durations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0" y="2161791"/>
            <a:ext cx="5446446" cy="2410209"/>
          </a:xfrm>
          <a:prstGeom prst="rect">
            <a:avLst/>
          </a:prstGeom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0630223" y="4787399"/>
            <a:ext cx="6096000" cy="158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chemeClr val="tx2"/>
                </a:solidFill>
                <a:effectLst/>
                <a:latin typeface="Georgia" panose="02040502050405020303" pitchFamily="18" charset="0"/>
                <a:ea typeface="Calibri"/>
                <a:cs typeface="Times New Roman"/>
              </a:rPr>
              <a:t>Each Wal</a:t>
            </a:r>
            <a:r>
              <a:rPr lang="en-US" sz="1400" i="1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l section follows same pattern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Duration from Table, broken down based on # of pours for the Wall section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i="1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Schedule increase acceptable, work can be completed around steel erection</a:t>
            </a:r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4173200" y="5067454"/>
            <a:ext cx="6096000" cy="71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i="1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Total Schedule Change = +4 days</a:t>
            </a:r>
          </a:p>
          <a:p>
            <a:pPr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i="1" dirty="0" smtClean="0">
                <a:solidFill>
                  <a:schemeClr val="tx2"/>
                </a:solidFill>
                <a:latin typeface="Georgia" panose="02040502050405020303" pitchFamily="18" charset="0"/>
                <a:ea typeface="Calibri"/>
                <a:cs typeface="Times New Roman"/>
              </a:rPr>
              <a:t>Roughly 1 extra day per Wall section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0955000" y="3459436"/>
            <a:ext cx="5410200" cy="4267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0945475" y="4126186"/>
            <a:ext cx="5410200" cy="4267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4125574" y="6141392"/>
            <a:ext cx="614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(Const. DWGs 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(Table  &amp; Schedule 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44" name="TextBox 43"/>
          <p:cNvSpPr txBox="1"/>
          <p:nvPr/>
        </p:nvSpPr>
        <p:spPr>
          <a:xfrm>
            <a:off x="3968081" y="6370637"/>
            <a:ext cx="3423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(Courtesy of </a:t>
            </a:r>
            <a:r>
              <a:rPr lang="en-US" sz="1800" dirty="0" err="1" smtClean="0"/>
              <a:t>Tamko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55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Underground Spring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Sizing of a Sump Pump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66147" y="2057400"/>
            <a:ext cx="527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Technical Data: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886200" y="2609910"/>
            <a:ext cx="527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System  Capacity = 30 GPM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866146" y="3429000"/>
            <a:ext cx="5277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Total Dynamic Head =  14’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Static Head = 10’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Friction Head = 3.27’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45" y="4694045"/>
            <a:ext cx="4191001" cy="15543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1774658"/>
            <a:ext cx="3709555" cy="4800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777" y="1781566"/>
            <a:ext cx="5228223" cy="3781034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3106400" y="3307125"/>
            <a:ext cx="2567488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5773400" y="3307125"/>
            <a:ext cx="2514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900" y="1997679"/>
            <a:ext cx="5943600" cy="342455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20154900" y="4343400"/>
            <a:ext cx="28575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3241000" y="3936831"/>
            <a:ext cx="2857500" cy="939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20193000" y="5638800"/>
            <a:ext cx="590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Level 0 </a:t>
            </a:r>
            <a:r>
              <a:rPr lang="en-US" sz="18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Panelboards</a:t>
            </a: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have the capacity to handle the additional load of a sump pump</a:t>
            </a: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82" name="Picture 81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106400" y="6088559"/>
            <a:ext cx="573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(Const. DWGs </a:t>
            </a:r>
            <a:r>
              <a:rPr lang="en-US" sz="1600" dirty="0" smtClean="0">
                <a:latin typeface="Georgia" panose="02040502050405020303" pitchFamily="18" charset="0"/>
              </a:rPr>
              <a:t>Courtesy of </a:t>
            </a:r>
            <a:r>
              <a:rPr lang="en-US" sz="1600" dirty="0" err="1" smtClean="0">
                <a:latin typeface="Georgia" panose="02040502050405020303" pitchFamily="18" charset="0"/>
              </a:rPr>
              <a:t>Stantec</a:t>
            </a:r>
            <a:r>
              <a:rPr lang="en-US" sz="1600" dirty="0" smtClean="0">
                <a:latin typeface="Georgia" panose="02040502050405020303" pitchFamily="18" charset="0"/>
              </a:rPr>
              <a:t>)</a:t>
            </a:r>
          </a:p>
          <a:p>
            <a:r>
              <a:rPr lang="en-US" sz="1600" dirty="0" smtClean="0">
                <a:latin typeface="Georgia" panose="02040502050405020303" pitchFamily="18" charset="0"/>
              </a:rPr>
              <a:t>(Equation Courtesy of Jeremy </a:t>
            </a:r>
            <a:r>
              <a:rPr lang="en-US" sz="1600" dirty="0" err="1" smtClean="0">
                <a:latin typeface="Georgia" panose="02040502050405020303" pitchFamily="18" charset="0"/>
              </a:rPr>
              <a:t>Feath</a:t>
            </a:r>
            <a:r>
              <a:rPr lang="en-US" sz="1600" dirty="0" smtClean="0">
                <a:latin typeface="Georgia" panose="02040502050405020303" pitchFamily="18" charset="0"/>
              </a:rPr>
              <a:t>)</a:t>
            </a:r>
            <a:br>
              <a:rPr lang="en-US" sz="1600" dirty="0" smtClean="0">
                <a:latin typeface="Georgia" panose="02040502050405020303" pitchFamily="18" charset="0"/>
              </a:rPr>
            </a:br>
            <a:r>
              <a:rPr lang="en-US" sz="1600" dirty="0" smtClean="0">
                <a:latin typeface="Georgia" panose="02040502050405020303" pitchFamily="18" charset="0"/>
              </a:rPr>
              <a:t>(Literature Courtesy of </a:t>
            </a:r>
            <a:r>
              <a:rPr lang="en-US" sz="1600" dirty="0" err="1" smtClean="0">
                <a:latin typeface="Georgia" panose="02040502050405020303" pitchFamily="18" charset="0"/>
              </a:rPr>
              <a:t>Hydromatic</a:t>
            </a:r>
            <a:r>
              <a:rPr lang="en-US" sz="1600" dirty="0" smtClean="0">
                <a:latin typeface="Georgia" panose="02040502050405020303" pitchFamily="18" charset="0"/>
              </a:rPr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88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66147" y="152400"/>
            <a:ext cx="4191000" cy="160043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CM to FM Information Delivery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Summary</a:t>
            </a:r>
          </a:p>
        </p:txBody>
      </p:sp>
      <p:pic>
        <p:nvPicPr>
          <p:cNvPr id="31" name="Picture 30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47" y="2086332"/>
            <a:ext cx="5715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http://bim.psu.edu/images/Owner/b4o_Cover_2.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029718"/>
            <a:ext cx="2819400" cy="3637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505" y="3429000"/>
            <a:ext cx="4972050" cy="8763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345400" y="2934831"/>
            <a:ext cx="632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Key Takeaways: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Necessary to weed out critical information from excess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It’s not always the information itself, but the means of using that information for O&amp;M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506200" y="6453426"/>
            <a:ext cx="573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(Images Courtesy of Google, Penn State &amp; IBM)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05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</p:txBody>
      </p:sp>
      <p:pic>
        <p:nvPicPr>
          <p:cNvPr id="18" name="Picture 17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185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2800" y="1689561"/>
            <a:ext cx="6096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Reorganize project team chart to reflect new contractual obligations for </a:t>
            </a:r>
            <a:r>
              <a:rPr lang="en-US" sz="18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endParaRPr lang="en-US" sz="1800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Creation of Coordination Schedule to maximize early coordination for the Clean Room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2800" y="4191000"/>
            <a:ext cx="6096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Replace Fully-Adhered TPO with </a:t>
            </a:r>
            <a:r>
              <a:rPr lang="en-US" sz="18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InvisiWeld</a:t>
            </a: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TPO system.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Saves 20+ working days on schedule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Saves $27,000 in costs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888200" y="1600200"/>
            <a:ext cx="6096000" cy="319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Add Waterproofing Membrane in addition to the sump pump solution of the project team.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Impact is negligible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Impact, while substantial, can be offset by Roof savings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88200" y="4343400"/>
            <a:ext cx="6096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CM – FM Information Delivery: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Outline created to help Owners/FM incorporate technologies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Means of using information more important than information at times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905000"/>
            <a:ext cx="10058400" cy="4458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1506200" y="6453426"/>
            <a:ext cx="573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(Courtesy of Owner)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99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5200" y="2440632"/>
            <a:ext cx="6019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Reorganize project organization chart, along with creating and analyzing Clean Room coordination schedule &amp; process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Propose a feasible alternative to the Fully-Adhered TPO roof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888200" y="2001797"/>
            <a:ext cx="6019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Propose an alternative to the permanent sump pump to manage the underground spring located underneath the UEB’s foundation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Research and study the methods of information delivery from CM to FM and utilizing that information to manage facilities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>
                <a:solidFill>
                  <a:schemeClr val="tx2"/>
                </a:solidFill>
                <a:latin typeface="Georgia" panose="02040502050405020303" pitchFamily="18" charset="0"/>
              </a:rPr>
              <a:t>Structural </a:t>
            </a:r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50" y="1802337"/>
            <a:ext cx="6134100" cy="460057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925300" y="640291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737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7" name="Picture 16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185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18447" y="2214265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 Special Thanks to …</a:t>
            </a:r>
            <a:endParaRPr lang="en-US" sz="24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41" y="3313170"/>
            <a:ext cx="3725458" cy="75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1438" y="4696314"/>
            <a:ext cx="3597265" cy="125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820400" y="2286000"/>
            <a:ext cx="579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AE Faculty &amp; Staff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Dr. Craig </a:t>
            </a:r>
            <a:r>
              <a:rPr lang="en-US" sz="20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Dubler</a:t>
            </a:r>
            <a:endParaRPr lang="en-US" sz="20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Dr. Ed Gannon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Todd </a:t>
            </a:r>
            <a:r>
              <a:rPr lang="en-US" sz="20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Bookwalter</a:t>
            </a:r>
            <a:endParaRPr lang="en-US" sz="20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Bud Curry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The University Project Team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Project Team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Friends &amp; Family</a:t>
            </a:r>
            <a:endParaRPr lang="en-US" sz="20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00" y="1702735"/>
            <a:ext cx="7620000" cy="465184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0631150" y="6354580"/>
            <a:ext cx="573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(Courtesy of </a:t>
            </a:r>
            <a:r>
              <a:rPr lang="en-US" sz="1600" dirty="0" err="1" smtClean="0"/>
              <a:t>Stantec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35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Questions</a:t>
            </a:r>
          </a:p>
        </p:txBody>
      </p:sp>
      <p:pic>
        <p:nvPicPr>
          <p:cNvPr id="17" name="Picture 16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185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00" y="1689561"/>
            <a:ext cx="6096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  <a:hlinkClick r:id="rId3" action="ppaction://hlinksldjump"/>
              </a:rPr>
              <a:t>Analysis 1: Clean Room Coordination:</a:t>
            </a:r>
            <a:endParaRPr lang="en-US" sz="20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Reorganize project team chart to reflect new contractual obligations for </a:t>
            </a:r>
            <a:r>
              <a:rPr lang="en-US" sz="1800" i="1" dirty="0" err="1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Creation of Coordination Schedule to maximize early coordination for the Clean Room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2800" y="4191000"/>
            <a:ext cx="60960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  <a:hlinkClick r:id="rId4" action="ppaction://hlinksldjump"/>
              </a:rPr>
              <a:t>Analysis 2: Roof System Redesign:</a:t>
            </a:r>
            <a:endParaRPr lang="en-US" sz="20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Replace Fully-Adhered TPO with </a:t>
            </a:r>
            <a:r>
              <a:rPr lang="en-US" sz="1800" i="1" dirty="0" err="1">
                <a:solidFill>
                  <a:schemeClr val="tx2"/>
                </a:solidFill>
                <a:latin typeface="Georgia" panose="02040502050405020303" pitchFamily="18" charset="0"/>
              </a:rPr>
              <a:t>InvisiWeld</a:t>
            </a: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 TPO system.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Saves 20+ working days on schedule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Saves $27,000 in costs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88200" y="1600200"/>
            <a:ext cx="6096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  <a:hlinkClick r:id="rId5" action="ppaction://hlinksldjump"/>
              </a:rPr>
              <a:t>Analysis 3: Underground Spring:</a:t>
            </a:r>
            <a:endParaRPr lang="en-US" sz="20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Add Waterproofing Membrane in addition to the sump pump solution of the project team.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Schedule Impact is negligible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Cost Impact, while substantial, can be offset by Roof savings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888200" y="4419600"/>
            <a:ext cx="6096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Georgia" panose="02040502050405020303" pitchFamily="18" charset="0"/>
                <a:hlinkClick r:id="rId6" action="ppaction://hlinksldjump"/>
              </a:rPr>
              <a:t>Analysis 4: CM – FM Information Delivery:</a:t>
            </a:r>
            <a:endParaRPr lang="en-US" sz="20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Outline created to help Owners/FM incorporate technologies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Georgia" panose="02040502050405020303" pitchFamily="18" charset="0"/>
              </a:rPr>
              <a:t>Means of using information more important than information at times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tx2"/>
                </a:solidFill>
                <a:latin typeface="Georgia" panose="02040502050405020303" pitchFamily="18" charset="0"/>
              </a:rPr>
              <a:t>Recommendation: PROCEED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r="3071"/>
          <a:stretch/>
        </p:blipFill>
        <p:spPr>
          <a:xfrm>
            <a:off x="9448800" y="2033313"/>
            <a:ext cx="9067800" cy="43300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506200" y="6453426"/>
            <a:ext cx="573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(Courtesy of Owner)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6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9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63200" y="3248292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</a:t>
            </a:r>
          </a:p>
          <a:p>
            <a:pPr algn="ctr"/>
            <a:r>
              <a:rPr lang="en-US" sz="3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  <a:endParaRPr lang="en-US" sz="36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>
                <a:solidFill>
                  <a:schemeClr val="tx2"/>
                </a:solidFill>
                <a:latin typeface="Georgia" panose="02040502050405020303" pitchFamily="18" charset="0"/>
              </a:rPr>
              <a:t>Structural </a:t>
            </a:r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8" name="Picture 17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5943600" cy="457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12" y="1771650"/>
            <a:ext cx="7191375" cy="48387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830799" y="1752600"/>
            <a:ext cx="9344025" cy="2343150"/>
            <a:chOff x="17830799" y="2257425"/>
            <a:chExt cx="9344025" cy="23431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799" y="2257425"/>
              <a:ext cx="9344025" cy="234315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2098000" y="3048000"/>
              <a:ext cx="4114800" cy="1295400"/>
            </a:xfrm>
            <a:prstGeom prst="rect">
              <a:avLst/>
            </a:prstGeom>
            <a:noFill/>
            <a:ln w="635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835686" y="4267200"/>
            <a:ext cx="73342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Problem Identification: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Both </a:t>
            </a:r>
            <a:r>
              <a:rPr lang="en-US" sz="18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and </a:t>
            </a:r>
            <a:r>
              <a:rPr lang="en-US" sz="18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have separate contracts w/ the Owner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for the Clean Room is extremely intensive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Scopes of Work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Constructability</a:t>
            </a: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364700" y="409575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14377987" y="6394905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3866147" y="63335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07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5943600" cy="381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86300" y="570871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Original Design-Bid-Build</a:t>
            </a:r>
          </a:p>
          <a:p>
            <a:pPr algn="ctr"/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contract w/ Owner</a:t>
            </a:r>
            <a:endParaRPr lang="en-US" sz="14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7400" y="1905000"/>
            <a:ext cx="1447800" cy="1905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601200" y="1904998"/>
            <a:ext cx="5029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Original Contractual Obligations: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used for Design Coordination, contracted to Owner at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chosen as General Contractor, contracted to Owner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Owner unsuccessfully attempted to transfer </a:t>
            </a: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’ contract to </a:t>
            </a: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endParaRPr lang="en-US" sz="1600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2" name="Picture 21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66147" y="63335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67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0" y="30840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05000"/>
            <a:ext cx="5943600" cy="381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86300" y="570871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Original Design-Bid-Build</a:t>
            </a:r>
          </a:p>
          <a:p>
            <a:pPr algn="ctr"/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contract w/ Owner</a:t>
            </a:r>
            <a:endParaRPr lang="en-US" sz="14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7400" y="1905000"/>
            <a:ext cx="1447800" cy="1905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601200" y="1904998"/>
            <a:ext cx="5029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Original Contractual Obligations: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used for Design Coordination, contracted to Owner at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chosen as General Contractor, contracted to Owner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Owner unsuccessfully attempted to transfer </a:t>
            </a: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’ contract to </a:t>
            </a: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endParaRPr lang="en-US" sz="1600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35000" y="4337209"/>
            <a:ext cx="502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New Contractual Obligations: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has preconstruction contract with Owner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awarded bid, contract with the Owner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now acts as a subcontractor, construction contract with </a:t>
            </a: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endParaRPr lang="en-US" sz="1600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5" name="Picture 2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19"/>
          <a:stretch/>
        </p:blipFill>
        <p:spPr bwMode="auto">
          <a:xfrm>
            <a:off x="20154900" y="1846747"/>
            <a:ext cx="6819900" cy="4185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774150" y="586111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New Design-Bid-Build</a:t>
            </a:r>
          </a:p>
          <a:p>
            <a:pPr algn="ctr"/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contract w/ </a:t>
            </a:r>
            <a:r>
              <a:rPr lang="en-US" sz="16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Massaro</a:t>
            </a:r>
            <a:endParaRPr lang="en-US" sz="14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126700" y="2857500"/>
            <a:ext cx="1638300" cy="1866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810500" y="635504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18408315" y="642711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196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48800" y="33917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3505200"/>
            <a:ext cx="4460451" cy="2864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6"/>
          <a:stretch/>
        </p:blipFill>
        <p:spPr>
          <a:xfrm>
            <a:off x="3319580" y="1981200"/>
            <a:ext cx="10396420" cy="4343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0" y="3894622"/>
            <a:ext cx="3556001" cy="2667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0" y="3799373"/>
            <a:ext cx="3810000" cy="285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868400" y="1981200"/>
            <a:ext cx="4191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Problem Areas: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Light Fixtures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Mezzanine AHUs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Ceiling Grid</a:t>
            </a:r>
            <a:endParaRPr lang="en-US" sz="20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57600" y="4572000"/>
            <a:ext cx="28956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57600" y="4953000"/>
            <a:ext cx="28956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657600" y="5486400"/>
            <a:ext cx="2895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5747" y="611805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23355300" y="3335417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19024601" y="345306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14173200" y="640934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28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0" y="20651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Jeremy </a:t>
            </a:r>
            <a:r>
              <a:rPr lang="en-US" sz="2800" b="1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Feath</a:t>
            </a:r>
            <a:endParaRPr lang="en-US" sz="2800" b="1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Construction Option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8074" y="1447800"/>
            <a:ext cx="3124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8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3124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0"/>
            <a:ext cx="24307800" cy="1447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24200" y="0"/>
            <a:ext cx="0" cy="685800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447800"/>
            <a:ext cx="24307800" cy="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888200" y="369094"/>
            <a:ext cx="6477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University Engineering Building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Mid-Atlantic University, United States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074" y="1447800"/>
            <a:ext cx="3124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Overview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Analysis 1: Clean Room Coordination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Project Organization Results</a:t>
            </a:r>
          </a:p>
          <a:p>
            <a:pPr lvl="1"/>
            <a:r>
              <a:rPr lang="en-US" sz="1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Coordination Results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2: Roof System Redesign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Schedule 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Cost Comparison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Structural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3: Underground Spring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Background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Results</a:t>
            </a:r>
          </a:p>
          <a:p>
            <a:pPr lvl="1"/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Mechanical Breadth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4: FM Information Delivery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Final Recommendations</a:t>
            </a:r>
          </a:p>
          <a:p>
            <a:endParaRPr lang="en-US" sz="1200" b="1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2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Acknowledgements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48800" y="33917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6147" y="369094"/>
            <a:ext cx="4191000" cy="123110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Analysis 1</a:t>
            </a:r>
          </a:p>
          <a:p>
            <a:pPr algn="ctr"/>
            <a:r>
              <a:rPr lang="en-US" sz="24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Coordination</a:t>
            </a:r>
          </a:p>
          <a:p>
            <a:endParaRPr lang="en-US" b="1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6"/>
          <a:stretch/>
        </p:blipFill>
        <p:spPr>
          <a:xfrm>
            <a:off x="3319580" y="1981200"/>
            <a:ext cx="10396420" cy="4343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0" y="3894622"/>
            <a:ext cx="3556001" cy="2667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0" y="3799373"/>
            <a:ext cx="3810000" cy="2857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868400" y="1981200"/>
            <a:ext cx="4191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Problem Areas: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Light Fixtures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Mezzanine AHUs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Clean Room Ceiling Grid</a:t>
            </a:r>
            <a:endParaRPr lang="en-US" sz="2000" i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720301" y="1981199"/>
            <a:ext cx="46354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Savings: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Less RFIs, 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Fewer Constructability 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Potential Schedule  Savings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300701" y="1977188"/>
            <a:ext cx="46354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Tools: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3D Model Coordination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Hodess</a:t>
            </a:r>
            <a:r>
              <a:rPr lang="en-US" sz="2000" i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US" sz="2000" i="1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Precon</a:t>
            </a: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Early Problem Identification</a:t>
            </a:r>
          </a:p>
        </p:txBody>
      </p:sp>
      <p:pic>
        <p:nvPicPr>
          <p:cNvPr id="27" name="Picture 26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4478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144000" y="-77724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-77724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8288000" y="-77724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3505200"/>
            <a:ext cx="4460451" cy="28646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355300" y="3335417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19024601" y="3453063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14173200" y="6409349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</a:t>
            </a:r>
            <a:r>
              <a:rPr lang="en-US" sz="1800" dirty="0" err="1" smtClean="0">
                <a:latin typeface="Georgia" panose="02040502050405020303" pitchFamily="18" charset="0"/>
              </a:rPr>
              <a:t>Stantec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4475747" y="6118056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(</a:t>
            </a:r>
            <a:r>
              <a:rPr lang="en-US" sz="1800" dirty="0" smtClean="0">
                <a:latin typeface="Georgia" panose="02040502050405020303" pitchFamily="18" charset="0"/>
              </a:rPr>
              <a:t>Courtesy of Jeremy </a:t>
            </a:r>
            <a:r>
              <a:rPr lang="en-US" sz="1800" dirty="0" err="1" smtClean="0">
                <a:latin typeface="Georgia" panose="02040502050405020303" pitchFamily="18" charset="0"/>
              </a:rPr>
              <a:t>Feath</a:t>
            </a:r>
            <a:r>
              <a:rPr lang="en-US" sz="1800" dirty="0" smtClean="0">
                <a:latin typeface="Georgia" panose="02040502050405020303" pitchFamily="18" charset="0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52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5547</TotalTime>
  <Words>5530</Words>
  <Application>Microsoft Office PowerPoint</Application>
  <PresentationFormat>Custom</PresentationFormat>
  <Paragraphs>2197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244</cp:revision>
  <dcterms:created xsi:type="dcterms:W3CDTF">2014-04-14T22:33:23Z</dcterms:created>
  <dcterms:modified xsi:type="dcterms:W3CDTF">2014-04-22T19:23:32Z</dcterms:modified>
</cp:coreProperties>
</file>